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1" r:id="rId5"/>
    <p:sldId id="259" r:id="rId6"/>
    <p:sldId id="260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07.03.2017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amsung r540\Desktop\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71481"/>
            <a:ext cx="7772400" cy="4929222"/>
          </a:xfrm>
        </p:spPr>
        <p:txBody>
          <a:bodyPr>
            <a:normAutofit fontScale="90000"/>
          </a:bodyPr>
          <a:lstStyle/>
          <a:p>
            <a:r>
              <a:rPr lang="ru-RU" sz="6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Влияние </a:t>
            </a:r>
            <a:r>
              <a:rPr lang="ru-RU" sz="6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вулканической деятельности на самочувствие и здоровье человека</a:t>
            </a:r>
            <a:endParaRPr lang="ru-RU" sz="6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0" y="285728"/>
            <a:ext cx="4114800" cy="6000792"/>
          </a:xfrm>
        </p:spPr>
        <p:txBody>
          <a:bodyPr>
            <a:normAutofit/>
          </a:bodyPr>
          <a:lstStyle/>
          <a:p>
            <a:pPr algn="just"/>
            <a:r>
              <a:rPr lang="ru-RU" sz="1800" b="0" dirty="0" smtClean="0">
                <a:solidFill>
                  <a:schemeClr val="bg1"/>
                </a:solidFill>
                <a:effectLst/>
                <a:latin typeface="+mn-lt"/>
              </a:rPr>
              <a:t>	</a:t>
            </a:r>
            <a:r>
              <a:rPr lang="ru-RU" sz="2000" dirty="0" smtClean="0">
                <a:solidFill>
                  <a:schemeClr val="bg1"/>
                </a:solidFill>
                <a:effectLst/>
                <a:latin typeface="+mn-lt"/>
              </a:rPr>
              <a:t>Вулканы</a:t>
            </a:r>
            <a:r>
              <a:rPr lang="ru-RU" sz="2000" b="0" dirty="0" smtClean="0">
                <a:solidFill>
                  <a:schemeClr val="bg1"/>
                </a:solidFill>
                <a:effectLst/>
                <a:latin typeface="+mn-lt"/>
              </a:rPr>
              <a:t> - геологические образования </a:t>
            </a:r>
            <a:r>
              <a:rPr lang="ru-RU" sz="2000" b="0" dirty="0" smtClean="0">
                <a:solidFill>
                  <a:schemeClr val="bg1"/>
                </a:solidFill>
                <a:effectLst/>
                <a:latin typeface="+mn-lt"/>
              </a:rPr>
              <a:t>на поверхности </a:t>
            </a:r>
            <a:r>
              <a:rPr lang="ru-RU" sz="2000" b="0" dirty="0" smtClean="0">
                <a:solidFill>
                  <a:schemeClr val="bg1"/>
                </a:solidFill>
                <a:effectLst/>
                <a:latin typeface="+mn-lt"/>
              </a:rPr>
              <a:t>коры Земли</a:t>
            </a:r>
            <a:r>
              <a:rPr lang="ru-RU" sz="2000" b="0" dirty="0" smtClean="0">
                <a:solidFill>
                  <a:schemeClr val="bg1"/>
                </a:solidFill>
                <a:effectLst/>
                <a:latin typeface="+mn-lt"/>
              </a:rPr>
              <a:t> или другой </a:t>
            </a:r>
            <a:r>
              <a:rPr lang="ru-RU" sz="2000" b="0" dirty="0" smtClean="0">
                <a:solidFill>
                  <a:schemeClr val="bg1"/>
                </a:solidFill>
                <a:effectLst/>
                <a:latin typeface="+mn-lt"/>
              </a:rPr>
              <a:t>планеты, </a:t>
            </a:r>
            <a:r>
              <a:rPr lang="ru-RU" sz="2000" b="0" dirty="0" smtClean="0">
                <a:solidFill>
                  <a:schemeClr val="bg1"/>
                </a:solidFill>
                <a:effectLst/>
                <a:latin typeface="+mn-lt"/>
              </a:rPr>
              <a:t>где </a:t>
            </a:r>
            <a:r>
              <a:rPr lang="ru-RU" sz="2000" b="0" dirty="0" smtClean="0">
                <a:solidFill>
                  <a:schemeClr val="bg1"/>
                </a:solidFill>
                <a:effectLst/>
                <a:latin typeface="+mn-lt"/>
              </a:rPr>
              <a:t>магма</a:t>
            </a:r>
            <a:r>
              <a:rPr lang="ru-RU" sz="2000" b="0" dirty="0" smtClean="0">
                <a:solidFill>
                  <a:schemeClr val="bg1"/>
                </a:solidFill>
                <a:effectLst/>
                <a:latin typeface="+mn-lt"/>
              </a:rPr>
              <a:t> выходит на </a:t>
            </a:r>
            <a:r>
              <a:rPr lang="ru-RU" sz="2000" b="0" dirty="0" smtClean="0">
                <a:solidFill>
                  <a:schemeClr val="bg1"/>
                </a:solidFill>
                <a:effectLst/>
                <a:latin typeface="+mn-lt"/>
              </a:rPr>
              <a:t>поверхность, образуя</a:t>
            </a:r>
            <a:r>
              <a:rPr lang="ru-RU" sz="2000" b="0" dirty="0" smtClean="0">
                <a:solidFill>
                  <a:schemeClr val="bg1"/>
                </a:solidFill>
                <a:effectLst/>
                <a:latin typeface="+mn-lt"/>
              </a:rPr>
              <a:t> </a:t>
            </a:r>
            <a:r>
              <a:rPr lang="ru-RU" sz="2000" b="0" dirty="0" smtClean="0">
                <a:solidFill>
                  <a:schemeClr val="bg1"/>
                </a:solidFill>
                <a:effectLst/>
                <a:latin typeface="+mn-lt"/>
              </a:rPr>
              <a:t>лаву,</a:t>
            </a:r>
            <a:r>
              <a:rPr lang="ru-RU" sz="2000" b="0" dirty="0" smtClean="0">
                <a:solidFill>
                  <a:schemeClr val="bg1"/>
                </a:solidFill>
                <a:effectLst/>
                <a:latin typeface="+mn-lt"/>
              </a:rPr>
              <a:t> </a:t>
            </a:r>
            <a:r>
              <a:rPr lang="ru-RU" sz="2000" b="0" dirty="0" smtClean="0">
                <a:solidFill>
                  <a:schemeClr val="bg1"/>
                </a:solidFill>
                <a:effectLst/>
                <a:latin typeface="+mn-lt"/>
              </a:rPr>
              <a:t>вулканические газы, камни (вулканические бомбы</a:t>
            </a:r>
            <a:r>
              <a:rPr lang="ru-RU" sz="2000" b="0" dirty="0" smtClean="0">
                <a:solidFill>
                  <a:schemeClr val="bg1"/>
                </a:solidFill>
                <a:effectLst/>
                <a:latin typeface="+mn-lt"/>
              </a:rPr>
              <a:t> и </a:t>
            </a:r>
            <a:r>
              <a:rPr lang="ru-RU" sz="2000" b="0" dirty="0" smtClean="0">
                <a:solidFill>
                  <a:schemeClr val="bg1"/>
                </a:solidFill>
                <a:effectLst/>
                <a:latin typeface="+mn-lt"/>
              </a:rPr>
              <a:t>пирокластические потоки). </a:t>
            </a:r>
            <a:r>
              <a:rPr lang="ru-RU" sz="2000" b="0" dirty="0" smtClean="0">
                <a:solidFill>
                  <a:schemeClr val="bg1"/>
                </a:solidFill>
                <a:effectLst/>
                <a:latin typeface="+mn-lt"/>
              </a:rPr>
              <a:t>Слово «вулкан» происходит от имени древнеримского </a:t>
            </a:r>
            <a:r>
              <a:rPr lang="ru-RU" sz="2000" b="0" dirty="0" smtClean="0">
                <a:solidFill>
                  <a:schemeClr val="bg1"/>
                </a:solidFill>
                <a:effectLst/>
                <a:latin typeface="+mn-lt"/>
              </a:rPr>
              <a:t>бога огня Вулкана.</a:t>
            </a:r>
            <a:r>
              <a:rPr lang="ru-RU" sz="2700" b="0" dirty="0" smtClean="0">
                <a:solidFill>
                  <a:schemeClr val="bg1"/>
                </a:solidFill>
                <a:effectLst/>
                <a:latin typeface="+mn-lt"/>
              </a:rPr>
              <a:t/>
            </a:r>
            <a:br>
              <a:rPr lang="ru-RU" sz="2700" b="0" dirty="0" smtClean="0">
                <a:solidFill>
                  <a:schemeClr val="bg1"/>
                </a:solidFill>
                <a:effectLst/>
                <a:latin typeface="+mn-lt"/>
              </a:rPr>
            </a:br>
            <a:endParaRPr lang="ru-RU" sz="2700" b="0" dirty="0">
              <a:solidFill>
                <a:schemeClr val="bg1"/>
              </a:solidFill>
              <a:effectLst/>
              <a:latin typeface="+mn-lt"/>
            </a:endParaRPr>
          </a:p>
        </p:txBody>
      </p:sp>
      <p:pic>
        <p:nvPicPr>
          <p:cNvPr id="4" name="Содержимое 3" descr="vulkany_kamchatki_1-650x48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285728"/>
            <a:ext cx="3971925" cy="6000792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+mn-lt"/>
              </a:rPr>
              <a:t>Продукты деятельности вулкана.</a:t>
            </a:r>
            <a:endParaRPr lang="ru-RU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Wingdings" pitchFamily="2" charset="2"/>
              <a:buChar char="v"/>
            </a:pPr>
            <a:r>
              <a:rPr lang="ru-RU" dirty="0" smtClean="0">
                <a:solidFill>
                  <a:srgbClr val="002060"/>
                </a:solidFill>
              </a:rPr>
              <a:t>Лава;</a:t>
            </a:r>
          </a:p>
          <a:p>
            <a:pPr algn="just">
              <a:buFont typeface="Wingdings" pitchFamily="2" charset="2"/>
              <a:buChar char="v"/>
            </a:pPr>
            <a:r>
              <a:rPr lang="ru-RU" dirty="0" smtClean="0">
                <a:solidFill>
                  <a:srgbClr val="002060"/>
                </a:solidFill>
              </a:rPr>
              <a:t>Пепел;</a:t>
            </a:r>
          </a:p>
          <a:p>
            <a:pPr algn="just">
              <a:buFont typeface="Wingdings" pitchFamily="2" charset="2"/>
              <a:buChar char="v"/>
            </a:pPr>
            <a:r>
              <a:rPr lang="ru-RU" dirty="0" smtClean="0">
                <a:solidFill>
                  <a:srgbClr val="002060"/>
                </a:solidFill>
              </a:rPr>
              <a:t>Мелкие камни;</a:t>
            </a:r>
          </a:p>
          <a:p>
            <a:pPr algn="just">
              <a:buFont typeface="Wingdings" pitchFamily="2" charset="2"/>
              <a:buChar char="v"/>
            </a:pPr>
            <a:r>
              <a:rPr lang="ru-RU" dirty="0" smtClean="0">
                <a:solidFill>
                  <a:srgbClr val="002060"/>
                </a:solidFill>
              </a:rPr>
              <a:t>Крупные обломки;</a:t>
            </a:r>
          </a:p>
          <a:p>
            <a:pPr algn="just">
              <a:buFont typeface="Wingdings" pitchFamily="2" charset="2"/>
              <a:buChar char="v"/>
            </a:pPr>
            <a:r>
              <a:rPr lang="ru-RU" dirty="0" err="1" smtClean="0">
                <a:solidFill>
                  <a:srgbClr val="002060"/>
                </a:solidFill>
              </a:rPr>
              <a:t>Тефра</a:t>
            </a:r>
            <a:r>
              <a:rPr lang="ru-RU" dirty="0" smtClean="0">
                <a:solidFill>
                  <a:srgbClr val="002060"/>
                </a:solidFill>
              </a:rPr>
              <a:t>;</a:t>
            </a:r>
          </a:p>
          <a:p>
            <a:pPr algn="just">
              <a:buFont typeface="Wingdings" pitchFamily="2" charset="2"/>
              <a:buChar char="v"/>
            </a:pPr>
            <a:r>
              <a:rPr lang="ru-RU" dirty="0" smtClean="0">
                <a:solidFill>
                  <a:srgbClr val="002060"/>
                </a:solidFill>
              </a:rPr>
              <a:t>Вулканические газы.</a:t>
            </a:r>
          </a:p>
          <a:p>
            <a:pPr algn="just">
              <a:buFont typeface="Wingdings" pitchFamily="2" charset="2"/>
              <a:buChar char="v"/>
            </a:pP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samsung r540\Desktop\90209865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358345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+mn-lt"/>
              </a:rPr>
              <a:t>Вулканические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 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+mn-lt"/>
              </a:rPr>
              <a:t>газы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.</a:t>
            </a:r>
            <a:endParaRPr lang="ru-RU" dirty="0">
              <a:solidFill>
                <a:schemeClr val="accent1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numCol="2"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водяной пар, </a:t>
            </a:r>
            <a:endParaRPr lang="ru-RU" sz="2400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ru-RU" sz="2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диоксид </a:t>
            </a:r>
            <a:r>
              <a:rPr lang="ru-RU" sz="2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углерода (CO2</a:t>
            </a:r>
            <a:r>
              <a:rPr lang="ru-RU" sz="2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),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оксид </a:t>
            </a:r>
            <a:r>
              <a:rPr lang="ru-RU" sz="2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углерода (CO), </a:t>
            </a:r>
            <a:endParaRPr lang="ru-RU" sz="2400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ru-RU" sz="2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азот </a:t>
            </a:r>
            <a:r>
              <a:rPr lang="ru-RU" sz="2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(N2), </a:t>
            </a:r>
            <a:endParaRPr lang="ru-RU" sz="2400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ru-RU" sz="2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диоксид </a:t>
            </a:r>
            <a:r>
              <a:rPr lang="ru-RU" sz="2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серы (SO2), </a:t>
            </a:r>
            <a:endParaRPr lang="ru-RU" sz="2400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ru-RU" sz="2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оксид </a:t>
            </a:r>
            <a:r>
              <a:rPr lang="ru-RU" sz="2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серы (SO), </a:t>
            </a:r>
            <a:endParaRPr lang="ru-RU" sz="2400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ru-RU" sz="2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газообразная </a:t>
            </a:r>
            <a:r>
              <a:rPr lang="ru-RU" sz="2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сера (S2), </a:t>
            </a:r>
            <a:endParaRPr lang="ru-RU" sz="2400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ru-RU" sz="2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водород </a:t>
            </a:r>
            <a:r>
              <a:rPr lang="ru-RU" sz="2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(H2), </a:t>
            </a:r>
            <a:endParaRPr lang="ru-RU" sz="2400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ru-RU" sz="2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аммиак </a:t>
            </a:r>
            <a:r>
              <a:rPr lang="ru-RU" sz="2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(NH3), </a:t>
            </a:r>
            <a:endParaRPr lang="ru-RU" sz="2400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ru-RU" sz="2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хлористый водород (</a:t>
            </a:r>
            <a:r>
              <a:rPr lang="ru-RU" sz="2400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HCl</a:t>
            </a:r>
            <a:r>
              <a:rPr lang="ru-RU" sz="2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), </a:t>
            </a:r>
            <a:endParaRPr lang="ru-RU" sz="2400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ru-RU" sz="2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фтористый </a:t>
            </a:r>
            <a:r>
              <a:rPr lang="ru-RU" sz="2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водород (HF), </a:t>
            </a:r>
            <a:endParaRPr lang="ru-RU" sz="2400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ru-RU" sz="2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сероводород </a:t>
            </a:r>
            <a:r>
              <a:rPr lang="ru-RU" sz="2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(H2S), </a:t>
            </a:r>
            <a:endParaRPr lang="ru-RU" sz="2400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ru-RU" sz="2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метан </a:t>
            </a:r>
            <a:r>
              <a:rPr lang="ru-RU" sz="2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(CH4), </a:t>
            </a:r>
            <a:endParaRPr lang="ru-RU" sz="2400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ru-RU" sz="2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борная </a:t>
            </a:r>
            <a:r>
              <a:rPr lang="ru-RU" sz="2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кислота (H3BO3), </a:t>
            </a:r>
            <a:endParaRPr lang="ru-RU" sz="2400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ru-RU" sz="2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хлор </a:t>
            </a:r>
            <a:r>
              <a:rPr lang="ru-RU" sz="2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(Cl</a:t>
            </a:r>
            <a:r>
              <a:rPr lang="ru-RU" sz="2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),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аргон (</a:t>
            </a:r>
            <a:r>
              <a:rPr lang="ru-RU" sz="2400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Ar</a:t>
            </a:r>
            <a:r>
              <a:rPr lang="ru-RU" sz="2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), </a:t>
            </a:r>
            <a:endParaRPr lang="ru-RU" sz="2400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ru-RU" sz="2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преобразованные </a:t>
            </a:r>
            <a:r>
              <a:rPr lang="ru-RU" sz="2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H2O и СО2.</a:t>
            </a:r>
            <a:endParaRPr lang="ru-RU" sz="24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Влияние вулканических газов на здоровье человека</a:t>
            </a:r>
            <a:endParaRPr lang="ru-RU" dirty="0">
              <a:solidFill>
                <a:schemeClr val="bg1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2143116"/>
          <a:ext cx="8229600" cy="4263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1428760"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/>
                        <a:t>Газ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/>
                        <a:t>ПДК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Признаки отравления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Первая помощь при отравлении</a:t>
                      </a:r>
                      <a:endParaRPr lang="ru-RU" sz="2400" dirty="0"/>
                    </a:p>
                  </a:txBody>
                  <a:tcPr/>
                </a:tc>
              </a:tr>
              <a:tr h="1928826">
                <a:tc>
                  <a:txBody>
                    <a:bodyPr/>
                    <a:lstStyle/>
                    <a:p>
                      <a:pPr algn="ctr" rtl="0"/>
                      <a:r>
                        <a:rPr kumimoji="0" lang="en-US" sz="1800" b="0" i="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SO</a:t>
                      </a:r>
                      <a:r>
                        <a:rPr kumimoji="0" lang="en-US" sz="1800" b="0" i="0" u="none" strike="noStrike" kern="1200" baseline="-25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en-US" b="0" dirty="0" smtClean="0"/>
                    </a:p>
                    <a:p>
                      <a:r>
                        <a:rPr lang="en-US" dirty="0" smtClean="0"/>
                        <a:t/>
                      </a:r>
                      <a:br>
                        <a:rPr lang="en-US" dirty="0" smtClean="0"/>
                      </a:b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b="0" i="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0,5  мг\м</a:t>
                      </a:r>
                      <a:r>
                        <a:rPr kumimoji="0" lang="ru-RU" sz="1800" b="0" i="0" u="none" strike="noStrike" kern="1200" baseline="30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kumimoji="0" lang="ru-RU" sz="1800" b="0" i="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Тяжелая одышка, свистящие хрипы в легких, потеря голоса, мучительный, удушливый кашель, острое удушье.</a:t>
                      </a:r>
                      <a:endParaRPr lang="ru-RU" b="0" dirty="0" smtClean="0"/>
                    </a:p>
                    <a:p>
                      <a:r>
                        <a:rPr lang="ru-RU" dirty="0" smtClean="0"/>
                        <a:t/>
                      </a:r>
                      <a:br>
                        <a:rPr lang="ru-RU" dirty="0" smtClean="0"/>
                      </a:b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kumimoji="0" lang="ru-RU" sz="1800" b="0" i="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Покой, тепло, непрерывное вдыхание кислорода. Для уменьшения мучительного кашля - кодеин или дионин</a:t>
                      </a:r>
                      <a:endParaRPr lang="ru-RU" b="0" dirty="0" smtClean="0"/>
                    </a:p>
                    <a:p>
                      <a:r>
                        <a:rPr lang="ru-RU" dirty="0" smtClean="0"/>
                        <a:t/>
                      </a:r>
                      <a:br>
                        <a:rPr lang="ru-RU" dirty="0" smtClean="0"/>
                      </a:b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28596" y="428605"/>
          <a:ext cx="8229600" cy="58568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1315358"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/>
                        <a:t>Газ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/>
                        <a:t>ПДК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Признаки отравления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Первая помощь при отравлении</a:t>
                      </a:r>
                      <a:endParaRPr lang="ru-RU" sz="2400" dirty="0"/>
                    </a:p>
                  </a:txBody>
                  <a:tcPr/>
                </a:tc>
              </a:tr>
              <a:tr h="3464618">
                <a:tc>
                  <a:txBody>
                    <a:bodyPr/>
                    <a:lstStyle/>
                    <a:p>
                      <a:pPr algn="ctr" rtl="0"/>
                      <a:r>
                        <a:rPr kumimoji="0" lang="en-US" sz="1800" b="0" i="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</a:t>
                      </a:r>
                      <a:r>
                        <a:rPr kumimoji="0" lang="en-US" sz="1800" b="0" i="0" u="none" strike="noStrike" kern="1200" baseline="-25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kumimoji="0" lang="en-US" sz="1800" b="0" i="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endParaRPr lang="en-US" b="0" dirty="0" smtClean="0"/>
                    </a:p>
                    <a:p>
                      <a:r>
                        <a:rPr lang="en-US" dirty="0" smtClean="0"/>
                        <a:t/>
                      </a:r>
                      <a:br>
                        <a:rPr lang="en-US" dirty="0" smtClean="0"/>
                      </a:b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b="0" i="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0,1  мг\м</a:t>
                      </a:r>
                      <a:r>
                        <a:rPr kumimoji="0" lang="ru-RU" sz="1800" b="0" i="0" u="none" strike="noStrike" kern="1200" baseline="30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kumimoji="0" lang="ru-RU" sz="1600" b="0" i="0" u="none" strike="noStrike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cладковатый</a:t>
                      </a:r>
                      <a:r>
                        <a:rPr kumimoji="0" lang="ru-RU" sz="1600" b="0" i="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металлический привкус во рту, раздражение слизистых оболочек, боль и резь в глазах, слезотечение, непереносимость света, потеря сознания, судороги, угнетение рефлексов, расстройство сердечной и дыхательной деятельности, отек легких</a:t>
                      </a:r>
                      <a:endParaRPr lang="ru-RU" sz="1600" b="0" dirty="0" smtClean="0"/>
                    </a:p>
                    <a:p>
                      <a:r>
                        <a:rPr lang="ru-RU" dirty="0" smtClean="0"/>
                        <a:t/>
                      </a:r>
                      <a:br>
                        <a:rPr lang="ru-RU" dirty="0" smtClean="0"/>
                      </a:b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kumimoji="0" lang="ru-RU" sz="1600" b="0" i="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Промыть глаза теплой водой, закапать стерильное вазелиновое масло (2-3 капли). Носоглотку промыть раствором питьевой соды. </a:t>
                      </a:r>
                      <a:endParaRPr lang="ru-RU" sz="1600" b="0" dirty="0" smtClean="0"/>
                    </a:p>
                    <a:p>
                      <a:r>
                        <a:rPr lang="ru-RU" dirty="0" smtClean="0"/>
                        <a:t/>
                      </a:r>
                      <a:br>
                        <a:rPr lang="ru-RU" dirty="0" smtClean="0"/>
                      </a:b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00034" y="214290"/>
          <a:ext cx="8229600" cy="62436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1214470"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/>
                        <a:t>Газ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/>
                        <a:t>ПДК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Признаки отравления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Первая помощь при отравлении</a:t>
                      </a:r>
                      <a:endParaRPr lang="ru-RU" sz="2400" dirty="0"/>
                    </a:p>
                  </a:txBody>
                  <a:tcPr/>
                </a:tc>
              </a:tr>
              <a:tr h="2287699"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b="0" i="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СО</a:t>
                      </a:r>
                      <a:r>
                        <a:rPr kumimoji="0" lang="ru-RU" sz="1800" b="0" i="0" u="none" strike="noStrike" kern="1200" baseline="-25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kumimoji="0" lang="ru-RU" sz="1800" b="0" i="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  мг\м</a:t>
                      </a:r>
                      <a:r>
                        <a:rPr kumimoji="0" lang="ru-RU" sz="1800" b="0" i="0" u="none" strike="noStrike" kern="1200" baseline="30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kumimoji="0" lang="ru-RU" sz="1800" b="0" i="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b="0" dirty="0" smtClean="0"/>
                    </a:p>
                    <a:p>
                      <a:r>
                        <a:rPr lang="ru-RU" dirty="0" smtClean="0"/>
                        <a:t/>
                      </a:r>
                      <a:br>
                        <a:rPr lang="ru-RU" dirty="0" smtClean="0"/>
                      </a:b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kumimoji="0" lang="ru-RU" sz="1800" b="0" i="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Одышка, чувство жара, головная боль, слабость, холодный пот, шум в ушах, тошнота, рвота. При более высоких концентрациях углекислого газа наступает потеря сознания, появляются судороги, останавливается дыхание и кровообращение</a:t>
                      </a:r>
                      <a:endParaRPr lang="ru-RU" b="0" dirty="0" smtClean="0"/>
                    </a:p>
                    <a:p>
                      <a:r>
                        <a:rPr lang="ru-RU" dirty="0" smtClean="0"/>
                        <a:t/>
                      </a:r>
                      <a:br>
                        <a:rPr lang="ru-RU" dirty="0" smtClean="0"/>
                      </a:b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kumimoji="0" lang="ru-RU" sz="1800" b="0" i="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уменьшение содержания углекислого газа во вдыхаемом воздухе (усиленная вентиляция)</a:t>
                      </a:r>
                      <a:endParaRPr lang="ru-RU" b="0" dirty="0" smtClean="0"/>
                    </a:p>
                    <a:p>
                      <a:r>
                        <a:rPr lang="ru-RU" dirty="0" smtClean="0"/>
                        <a:t/>
                      </a:r>
                      <a:br>
                        <a:rPr lang="ru-RU" dirty="0" smtClean="0"/>
                      </a:b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samsung r540\Desktop\gallery_promo2125875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000108"/>
            <a:ext cx="8229600" cy="4286280"/>
          </a:xfrm>
        </p:spPr>
        <p:txBody>
          <a:bodyPr>
            <a:normAutofit/>
          </a:bodyPr>
          <a:lstStyle/>
          <a:p>
            <a:r>
              <a:rPr lang="ru-RU" sz="8800" dirty="0" smtClean="0">
                <a:latin typeface="+mn-lt"/>
              </a:rPr>
              <a:t>Спасибо за внимание.</a:t>
            </a:r>
            <a:endParaRPr lang="ru-RU" sz="8800" dirty="0">
              <a:latin typeface="+mn-lt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176</TotalTime>
  <Words>288</Words>
  <PresentationFormat>Экран (4:3)</PresentationFormat>
  <Paragraphs>62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Апекс</vt:lpstr>
      <vt:lpstr>Влияние вулканической деятельности на самочувствие и здоровье человека</vt:lpstr>
      <vt:lpstr> Вулканы - геологические образования на поверхности коры Земли или другой планеты, где магма выходит на поверхность, образуя лаву, вулканические газы, камни (вулканические бомбы и пирокластические потоки). Слово «вулкан» происходит от имени древнеримского бога огня Вулкана. </vt:lpstr>
      <vt:lpstr>Продукты деятельности вулкана.</vt:lpstr>
      <vt:lpstr>Слайд 4</vt:lpstr>
      <vt:lpstr>Вулканические газы.</vt:lpstr>
      <vt:lpstr>Влияние вулканических газов на здоровье человека</vt:lpstr>
      <vt:lpstr>Слайд 7</vt:lpstr>
      <vt:lpstr>Слайд 8</vt:lpstr>
      <vt:lpstr>Спасибо за внимание.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Anastasia</dc:creator>
  <cp:lastModifiedBy>samsung r540</cp:lastModifiedBy>
  <cp:revision>19</cp:revision>
  <dcterms:created xsi:type="dcterms:W3CDTF">2017-03-05T13:06:16Z</dcterms:created>
  <dcterms:modified xsi:type="dcterms:W3CDTF">2017-03-07T07:44:18Z</dcterms:modified>
</cp:coreProperties>
</file>